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58" r:id="rId3"/>
    <p:sldId id="364" r:id="rId4"/>
    <p:sldId id="365" r:id="rId5"/>
    <p:sldId id="366" r:id="rId6"/>
    <p:sldId id="3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4" autoAdjust="0"/>
    <p:restoredTop sz="94637"/>
  </p:normalViewPr>
  <p:slideViewPr>
    <p:cSldViewPr>
      <p:cViewPr varScale="1">
        <p:scale>
          <a:sx n="75" d="100"/>
          <a:sy n="75" d="100"/>
        </p:scale>
        <p:origin x="124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D6BF3-72AA-3041-8909-6310A6209035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5072D-05CF-6B40-9473-37EC3153A12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5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72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623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64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94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67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47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470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310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40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73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554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BC730-506C-401A-AE3F-586BE44B507F}" type="datetimeFigureOut">
              <a:rPr lang="nl-NL" smtClean="0"/>
              <a:pPr/>
              <a:t>10-10-2017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6AADC-0AED-48F2-8663-36B0771D6B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79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/>
          <p:nvPr/>
        </p:nvPicPr>
        <p:blipFill>
          <a:blip r:embed="rId2" cstate="print"/>
          <a:srcRect l="64132" t="7647" r="4628" b="22353"/>
          <a:stretch>
            <a:fillRect/>
          </a:stretch>
        </p:blipFill>
        <p:spPr bwMode="auto">
          <a:xfrm>
            <a:off x="6803727" y="0"/>
            <a:ext cx="234027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971600" y="476672"/>
            <a:ext cx="53285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 CENA" pitchFamily="2" charset="0"/>
              </a:rPr>
              <a:t>Welkom op dag </a:t>
            </a:r>
            <a:r>
              <a:rPr lang="en-US" sz="6000" dirty="0">
                <a:latin typeface="AR CENA" pitchFamily="2" charset="0"/>
              </a:rPr>
              <a:t>4</a:t>
            </a:r>
            <a:r>
              <a:rPr lang="en-US" sz="6000" dirty="0" smtClean="0">
                <a:latin typeface="AR CENA" pitchFamily="2" charset="0"/>
              </a:rPr>
              <a:t> </a:t>
            </a:r>
            <a:r>
              <a:rPr lang="en-US" sz="6000" dirty="0">
                <a:latin typeface="AR CENA" pitchFamily="2" charset="0"/>
              </a:rPr>
              <a:t>van   Jong </a:t>
            </a:r>
            <a:r>
              <a:rPr lang="en-US" sz="6000" dirty="0" err="1">
                <a:latin typeface="AR CENA" pitchFamily="2" charset="0"/>
              </a:rPr>
              <a:t>Ondernemen</a:t>
            </a:r>
            <a:endParaRPr lang="nl-NL" sz="6000" dirty="0">
              <a:latin typeface="AR CEN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21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/>
          <p:nvPr/>
        </p:nvPicPr>
        <p:blipFill>
          <a:blip r:embed="rId2" cstate="print"/>
          <a:srcRect l="64132" t="7647" r="4628" b="22353"/>
          <a:stretch>
            <a:fillRect/>
          </a:stretch>
        </p:blipFill>
        <p:spPr bwMode="auto">
          <a:xfrm>
            <a:off x="6803727" y="0"/>
            <a:ext cx="234027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kstvak 3"/>
          <p:cNvSpPr txBox="1"/>
          <p:nvPr/>
        </p:nvSpPr>
        <p:spPr>
          <a:xfrm>
            <a:off x="971600" y="476672"/>
            <a:ext cx="5328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AR CENA" pitchFamily="2" charset="0"/>
              </a:rPr>
              <a:t>Wat </a:t>
            </a:r>
            <a:r>
              <a:rPr lang="en-US" sz="2800" b="1" dirty="0" err="1">
                <a:latin typeface="AR CENA" pitchFamily="2" charset="0"/>
              </a:rPr>
              <a:t>gaan</a:t>
            </a:r>
            <a:r>
              <a:rPr lang="en-US" sz="2800" b="1" dirty="0">
                <a:latin typeface="AR CENA" pitchFamily="2" charset="0"/>
              </a:rPr>
              <a:t> we </a:t>
            </a:r>
            <a:r>
              <a:rPr lang="en-US" sz="2800" b="1" dirty="0" err="1">
                <a:latin typeface="AR CENA" pitchFamily="2" charset="0"/>
              </a:rPr>
              <a:t>vandaag</a:t>
            </a:r>
            <a:r>
              <a:rPr lang="en-US" sz="2800" b="1" dirty="0">
                <a:latin typeface="AR CENA" pitchFamily="2" charset="0"/>
              </a:rPr>
              <a:t> </a:t>
            </a:r>
            <a:r>
              <a:rPr lang="en-US" sz="2800" b="1" dirty="0" err="1">
                <a:latin typeface="AR CENA" pitchFamily="2" charset="0"/>
              </a:rPr>
              <a:t>doen</a:t>
            </a:r>
            <a:r>
              <a:rPr lang="en-US" sz="2800" b="1" dirty="0">
                <a:latin typeface="AR CENA" pitchFamily="2" charset="0"/>
              </a:rPr>
              <a:t>?</a:t>
            </a:r>
          </a:p>
          <a:p>
            <a:pPr algn="ctr"/>
            <a:endParaRPr lang="en-US" sz="2800" dirty="0">
              <a:latin typeface="AR CENA" pitchFamily="2" charset="0"/>
            </a:endParaRP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AR CENA" pitchFamily="2" charset="0"/>
              </a:rPr>
              <a:t>Winst</a:t>
            </a:r>
            <a:r>
              <a:rPr lang="en-US" sz="2800" dirty="0" smtClean="0">
                <a:latin typeface="AR CENA" pitchFamily="2" charset="0"/>
              </a:rPr>
              <a:t> </a:t>
            </a:r>
            <a:r>
              <a:rPr lang="en-US" sz="2800" dirty="0" err="1" smtClean="0">
                <a:latin typeface="AR CENA" pitchFamily="2" charset="0"/>
              </a:rPr>
              <a:t>berekenen</a:t>
            </a:r>
            <a:r>
              <a:rPr lang="en-US" sz="2800" dirty="0" smtClean="0">
                <a:latin typeface="AR CENA" pitchFamily="2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AR CENA" pitchFamily="2" charset="0"/>
              </a:rPr>
              <a:t>Voorbereiden</a:t>
            </a:r>
            <a:r>
              <a:rPr lang="en-US" sz="2800" dirty="0" smtClean="0">
                <a:latin typeface="AR CENA" pitchFamily="2" charset="0"/>
              </a:rPr>
              <a:t> </a:t>
            </a:r>
            <a:r>
              <a:rPr lang="en-US" sz="2800" dirty="0" err="1" smtClean="0">
                <a:latin typeface="AR CENA" pitchFamily="2" charset="0"/>
              </a:rPr>
              <a:t>presentatie</a:t>
            </a:r>
            <a:r>
              <a:rPr lang="en-US" sz="2800" dirty="0" smtClean="0">
                <a:latin typeface="AR CENA" pitchFamily="2" charset="0"/>
              </a:rPr>
              <a:t> </a:t>
            </a:r>
            <a:r>
              <a:rPr lang="en-US" sz="2800" dirty="0" err="1" smtClean="0">
                <a:latin typeface="AR CENA" pitchFamily="2" charset="0"/>
              </a:rPr>
              <a:t>voor</a:t>
            </a:r>
            <a:r>
              <a:rPr lang="en-US" sz="2800" dirty="0" smtClean="0">
                <a:latin typeface="AR CENA" pitchFamily="2" charset="0"/>
              </a:rPr>
              <a:t> </a:t>
            </a:r>
            <a:r>
              <a:rPr lang="en-US" sz="2800" dirty="0" err="1" smtClean="0">
                <a:latin typeface="AR CENA" pitchFamily="2" charset="0"/>
              </a:rPr>
              <a:t>volgende</a:t>
            </a:r>
            <a:r>
              <a:rPr lang="en-US" sz="2800" dirty="0" smtClean="0">
                <a:latin typeface="AR CENA" pitchFamily="2" charset="0"/>
              </a:rPr>
              <a:t> week.</a:t>
            </a:r>
            <a:r>
              <a:rPr lang="en-US" sz="2800" dirty="0" smtClean="0">
                <a:latin typeface="AR CEN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977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46527" cy="1143000"/>
          </a:xfrm>
        </p:spPr>
        <p:txBody>
          <a:bodyPr/>
          <a:lstStyle/>
          <a:p>
            <a:r>
              <a:rPr lang="nl-NL" dirty="0" err="1" smtClean="0">
                <a:solidFill>
                  <a:srgbClr val="0070C0"/>
                </a:solidFill>
              </a:rPr>
              <a:t>Beoordelling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25963"/>
          </a:xfrm>
        </p:spPr>
        <p:txBody>
          <a:bodyPr>
            <a:normAutofit fontScale="92500" lnSpcReduction="10000"/>
          </a:bodyPr>
          <a:lstStyle/>
          <a:p>
            <a:r>
              <a:rPr lang="nl-NL" sz="2000" dirty="0" smtClean="0"/>
              <a:t>Cijfer op je rapport</a:t>
            </a:r>
            <a:endParaRPr lang="nl-NL" sz="2000" b="1" dirty="0" smtClean="0"/>
          </a:p>
          <a:p>
            <a:endParaRPr lang="nl-NL" sz="2000" dirty="0"/>
          </a:p>
          <a:p>
            <a:r>
              <a:rPr lang="nl-NL" sz="2000" dirty="0" smtClean="0"/>
              <a:t>- </a:t>
            </a:r>
            <a:r>
              <a:rPr lang="nl-NL" sz="2000" b="1" dirty="0" smtClean="0"/>
              <a:t>Presentatie</a:t>
            </a:r>
          </a:p>
          <a:p>
            <a:pPr marL="0" indent="0">
              <a:buNone/>
            </a:pPr>
            <a:r>
              <a:rPr lang="nl-NL" sz="2000" b="1" dirty="0"/>
              <a:t>	</a:t>
            </a:r>
            <a:r>
              <a:rPr lang="nl-NL" sz="2000" dirty="0" smtClean="0"/>
              <a:t>- Extra: Reclamefilmpje / logo / slogan / etc.</a:t>
            </a:r>
          </a:p>
          <a:p>
            <a:pPr marL="0" indent="0">
              <a:buNone/>
            </a:pPr>
            <a:r>
              <a:rPr lang="nl-NL" sz="2000" dirty="0" smtClean="0"/>
              <a:t>50% van je cijfer</a:t>
            </a:r>
          </a:p>
          <a:p>
            <a:pPr marL="914400" lvl="2" indent="0">
              <a:buNone/>
            </a:pPr>
            <a:endParaRPr lang="nl-NL" sz="1200" b="1" dirty="0" smtClean="0"/>
          </a:p>
          <a:p>
            <a:pPr marL="0" indent="0">
              <a:buNone/>
            </a:pPr>
            <a:r>
              <a:rPr lang="nl-NL" sz="2000" dirty="0" smtClean="0"/>
              <a:t>      - </a:t>
            </a:r>
            <a:r>
              <a:rPr lang="nl-NL" sz="2000" b="1" dirty="0" smtClean="0"/>
              <a:t>Mapje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Volledigheid ingevulde werkbladen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</a:t>
            </a:r>
            <a:r>
              <a:rPr lang="nl-NL" sz="2000" dirty="0" smtClean="0">
                <a:solidFill>
                  <a:srgbClr val="FF0000"/>
                </a:solidFill>
              </a:rPr>
              <a:t>Inkoopfactuur op tijd </a:t>
            </a:r>
            <a:r>
              <a:rPr lang="nl-NL" sz="2000" smtClean="0">
                <a:solidFill>
                  <a:srgbClr val="FF0000"/>
                </a:solidFill>
              </a:rPr>
              <a:t>betaald </a:t>
            </a:r>
            <a:r>
              <a:rPr lang="nl-NL" sz="2000" smtClean="0">
                <a:solidFill>
                  <a:srgbClr val="FF0000"/>
                </a:solidFill>
              </a:rPr>
              <a:t>(</a:t>
            </a:r>
            <a:r>
              <a:rPr lang="nl-NL" sz="2000" smtClean="0">
                <a:solidFill>
                  <a:srgbClr val="FF0000"/>
                </a:solidFill>
              </a:rPr>
              <a:t>17</a:t>
            </a:r>
            <a:r>
              <a:rPr lang="nl-NL" sz="2000" smtClean="0">
                <a:solidFill>
                  <a:srgbClr val="FF0000"/>
                </a:solidFill>
              </a:rPr>
              <a:t>-10</a:t>
            </a:r>
            <a:r>
              <a:rPr lang="nl-NL" sz="2000" dirty="0" smtClean="0">
                <a:solidFill>
                  <a:srgbClr val="FF0000"/>
                </a:solidFill>
              </a:rPr>
              <a:t>	laatste les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Juiste financiële cijfers (</a:t>
            </a:r>
            <a:r>
              <a:rPr lang="nl-NL" sz="2000" b="1" dirty="0" smtClean="0"/>
              <a:t>belangrijk!!)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- Verkoopresultaat</a:t>
            </a:r>
          </a:p>
          <a:p>
            <a:pPr marL="0" indent="0">
              <a:buNone/>
            </a:pPr>
            <a:r>
              <a:rPr lang="nl-NL" sz="2000" dirty="0"/>
              <a:t> </a:t>
            </a:r>
            <a:r>
              <a:rPr lang="nl-NL" sz="2000" dirty="0" smtClean="0"/>
              <a:t>     - </a:t>
            </a:r>
            <a:r>
              <a:rPr lang="nl-NL" sz="2000" b="1" dirty="0" smtClean="0"/>
              <a:t>Samenwerking</a:t>
            </a:r>
          </a:p>
          <a:p>
            <a:pPr marL="0" indent="0">
              <a:buNone/>
            </a:pPr>
            <a:r>
              <a:rPr lang="nl-NL" sz="2000" b="1" dirty="0" smtClean="0"/>
              <a:t>- Financiële afhandeling</a:t>
            </a:r>
          </a:p>
          <a:p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5" name="Afbeelding 4"/>
          <p:cNvPicPr/>
          <p:nvPr/>
        </p:nvPicPr>
        <p:blipFill>
          <a:blip r:embed="rId2" cstate="print"/>
          <a:srcRect l="64132" t="7647" r="4628" b="22353"/>
          <a:stretch>
            <a:fillRect/>
          </a:stretch>
        </p:blipFill>
        <p:spPr bwMode="auto">
          <a:xfrm>
            <a:off x="6803727" y="0"/>
            <a:ext cx="234027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442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Winst berekenen.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Jullie krijgen per groepje 2 enveloppen.</a:t>
            </a:r>
          </a:p>
          <a:p>
            <a:r>
              <a:rPr lang="nl-NL" dirty="0" smtClean="0"/>
              <a:t>1 envelop vullen jullie met geld waarmee jullie de inkoopkosten kunnen dekken.</a:t>
            </a:r>
          </a:p>
          <a:p>
            <a:r>
              <a:rPr lang="nl-NL" dirty="0" smtClean="0"/>
              <a:t>1 envelop vullen jullie met het geld wat overblijft en dus bestemd is als winst.</a:t>
            </a:r>
          </a:p>
          <a:p>
            <a:r>
              <a:rPr lang="nl-NL" dirty="0" smtClean="0"/>
              <a:t>Zet op beide enveloppen jullie namen en wat erin zit (of inkoopkosten of winst)</a:t>
            </a:r>
          </a:p>
          <a:p>
            <a:r>
              <a:rPr lang="nl-NL" dirty="0" smtClean="0"/>
              <a:t>Vul werkblad 1 in.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472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nl-NL" dirty="0" smtClean="0"/>
              <a:t>Restant van de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24744"/>
            <a:ext cx="9217024" cy="5472608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Je powerpoint voorbereiden.</a:t>
            </a:r>
          </a:p>
          <a:p>
            <a:pPr lvl="0"/>
            <a:r>
              <a:rPr lang="nl-NL" i="1" dirty="0"/>
              <a:t>Slide 1: Voorblad (naam bedrijf + </a:t>
            </a:r>
            <a:r>
              <a:rPr lang="nl-NL" i="1" dirty="0" smtClean="0"/>
              <a:t>slogan</a:t>
            </a:r>
            <a:r>
              <a:rPr lang="nl-NL" i="1" dirty="0"/>
              <a:t>, </a:t>
            </a:r>
            <a:r>
              <a:rPr lang="nl-NL" i="1" dirty="0" smtClean="0"/>
              <a:t>logo, </a:t>
            </a:r>
            <a:r>
              <a:rPr lang="nl-NL" i="1" dirty="0" err="1" smtClean="0"/>
              <a:t>etc</a:t>
            </a:r>
            <a:r>
              <a:rPr lang="nl-NL" i="1" dirty="0"/>
              <a:t>)</a:t>
            </a:r>
            <a:endParaRPr lang="nl-NL" dirty="0"/>
          </a:p>
          <a:p>
            <a:pPr lvl="0"/>
            <a:r>
              <a:rPr lang="nl-NL" i="1" dirty="0"/>
              <a:t>Slide 2: Iedereen </a:t>
            </a:r>
            <a:r>
              <a:rPr lang="nl-NL" i="1" dirty="0" smtClean="0"/>
              <a:t>voorstellen + rollen binnen het bedrijf.</a:t>
            </a:r>
            <a:endParaRPr lang="nl-NL" dirty="0"/>
          </a:p>
          <a:p>
            <a:pPr lvl="0"/>
            <a:r>
              <a:rPr lang="nl-NL" i="1" dirty="0"/>
              <a:t>Slide 3: Productbeschrijving</a:t>
            </a:r>
            <a:endParaRPr lang="nl-NL" dirty="0"/>
          </a:p>
          <a:p>
            <a:pPr lvl="0"/>
            <a:r>
              <a:rPr lang="nl-NL" i="1" dirty="0"/>
              <a:t>Slide 4: Doelgroep, concurrenten, etc.</a:t>
            </a:r>
            <a:endParaRPr lang="nl-NL" dirty="0"/>
          </a:p>
          <a:p>
            <a:pPr lvl="0"/>
            <a:r>
              <a:rPr lang="nl-NL" i="1" dirty="0"/>
              <a:t>Slide 5: Inkoop ( aantal, bedrijf, </a:t>
            </a:r>
            <a:r>
              <a:rPr lang="nl-NL" i="1" dirty="0" err="1"/>
              <a:t>etc</a:t>
            </a:r>
            <a:r>
              <a:rPr lang="nl-NL" i="1" dirty="0"/>
              <a:t>)</a:t>
            </a:r>
            <a:endParaRPr lang="nl-NL" dirty="0"/>
          </a:p>
          <a:p>
            <a:pPr lvl="0"/>
            <a:r>
              <a:rPr lang="nl-NL" i="1" dirty="0"/>
              <a:t>Slide 6: Winstberekening</a:t>
            </a:r>
            <a:endParaRPr lang="nl-NL" dirty="0"/>
          </a:p>
          <a:p>
            <a:pPr lvl="0"/>
            <a:r>
              <a:rPr lang="nl-NL" i="1" dirty="0"/>
              <a:t>Slide 7: </a:t>
            </a:r>
            <a:r>
              <a:rPr lang="nl-NL" i="1" dirty="0" smtClean="0"/>
              <a:t>Afsluiting</a:t>
            </a:r>
          </a:p>
          <a:p>
            <a:endParaRPr lang="nl-NL" i="1" dirty="0"/>
          </a:p>
          <a:p>
            <a:r>
              <a:rPr lang="nl-NL" dirty="0" smtClean="0"/>
              <a:t>Eisen</a:t>
            </a:r>
            <a:r>
              <a:rPr lang="nl-NL" dirty="0"/>
              <a:t>:</a:t>
            </a:r>
          </a:p>
          <a:p>
            <a:r>
              <a:rPr lang="nl-NL" dirty="0"/>
              <a:t>- Powerpoint moet er professioneel uitzien</a:t>
            </a:r>
          </a:p>
          <a:p>
            <a:r>
              <a:rPr lang="nl-NL" dirty="0"/>
              <a:t>- Iedereen heeft een rol</a:t>
            </a:r>
          </a:p>
          <a:p>
            <a:r>
              <a:rPr lang="nl-NL" dirty="0"/>
              <a:t>- Iedereen professionele houding</a:t>
            </a:r>
          </a:p>
          <a:p>
            <a:r>
              <a:rPr lang="nl-NL" dirty="0"/>
              <a:t>- Tussen de </a:t>
            </a:r>
            <a:r>
              <a:rPr lang="nl-NL" dirty="0" smtClean="0"/>
              <a:t>2 </a:t>
            </a:r>
            <a:r>
              <a:rPr lang="nl-NL" dirty="0"/>
              <a:t>en 3 minuten</a:t>
            </a:r>
          </a:p>
          <a:p>
            <a:pPr lvl="0"/>
            <a:endParaRPr lang="nl-NL" i="1" dirty="0" smtClean="0"/>
          </a:p>
          <a:p>
            <a:pPr lvl="0"/>
            <a:endParaRPr lang="nl-NL" i="1" dirty="0"/>
          </a:p>
          <a:p>
            <a:pPr lvl="0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278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sz="2800" b="1" dirty="0"/>
              <a:t>                          Einde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5987008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sz="2000" dirty="0" smtClean="0"/>
              <a:t>Beide werkbladen ingevuld?</a:t>
            </a:r>
          </a:p>
          <a:p>
            <a:pPr>
              <a:buFontTx/>
              <a:buChar char="-"/>
            </a:pPr>
            <a:r>
              <a:rPr lang="nl-NL" sz="2000" dirty="0" smtClean="0"/>
              <a:t>In 1 envelop al het geld die de inkoopkosten dekken.</a:t>
            </a:r>
          </a:p>
          <a:p>
            <a:pPr>
              <a:buFontTx/>
              <a:buChar char="-"/>
            </a:pPr>
            <a:r>
              <a:rPr lang="nl-NL" sz="2000" dirty="0" smtClean="0"/>
              <a:t>In 1 envelop de winst</a:t>
            </a:r>
          </a:p>
          <a:p>
            <a:pPr>
              <a:buFontTx/>
              <a:buChar char="-"/>
            </a:pPr>
            <a:r>
              <a:rPr lang="nl-NL" sz="2000" dirty="0" smtClean="0"/>
              <a:t>Beide enveloppen voorzien van namen van alle groepsleden.</a:t>
            </a:r>
            <a:endParaRPr lang="nl-NL" sz="2000" dirty="0"/>
          </a:p>
          <a:p>
            <a:pPr>
              <a:buFontTx/>
              <a:buChar char="-"/>
            </a:pPr>
            <a:endParaRPr lang="nl-NL" sz="2000" dirty="0"/>
          </a:p>
          <a:p>
            <a:pPr>
              <a:buFontTx/>
              <a:buChar char="-"/>
            </a:pPr>
            <a:endParaRPr lang="nl-NL" sz="2000" dirty="0"/>
          </a:p>
          <a:p>
            <a:pPr marL="0" indent="0">
              <a:buNone/>
            </a:pPr>
            <a:r>
              <a:rPr lang="nl-NL" sz="2400" b="1" dirty="0"/>
              <a:t>Volgende les:</a:t>
            </a: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 smtClean="0"/>
              <a:t>Presentaties en reflectie.</a:t>
            </a:r>
            <a:endParaRPr lang="nl-NL" sz="2400" b="1" dirty="0"/>
          </a:p>
        </p:txBody>
      </p:sp>
      <p:pic>
        <p:nvPicPr>
          <p:cNvPr id="6" name="Afbeelding 5"/>
          <p:cNvPicPr/>
          <p:nvPr/>
        </p:nvPicPr>
        <p:blipFill>
          <a:blip r:embed="rId2" cstate="print"/>
          <a:srcRect l="64132" t="7647" r="4628" b="22353"/>
          <a:stretch>
            <a:fillRect/>
          </a:stretch>
        </p:blipFill>
        <p:spPr bwMode="auto">
          <a:xfrm>
            <a:off x="6803727" y="0"/>
            <a:ext cx="234027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704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218</Words>
  <Application>Microsoft Office PowerPoint</Application>
  <PresentationFormat>Diavoorstelling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 CENA</vt:lpstr>
      <vt:lpstr>Arial</vt:lpstr>
      <vt:lpstr>Calibri</vt:lpstr>
      <vt:lpstr>Kantoorthema</vt:lpstr>
      <vt:lpstr>PowerPoint-presentatie</vt:lpstr>
      <vt:lpstr>PowerPoint-presentatie</vt:lpstr>
      <vt:lpstr>Beoordelling</vt:lpstr>
      <vt:lpstr>Winst berekenen.</vt:lpstr>
      <vt:lpstr>Restant van de les:</vt:lpstr>
      <vt:lpstr>                          Einde les</vt:lpstr>
    </vt:vector>
  </TitlesOfParts>
  <Company>Arentheem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Boer M</dc:creator>
  <cp:lastModifiedBy>Jacobs, B (Bas)</cp:lastModifiedBy>
  <cp:revision>64</cp:revision>
  <dcterms:created xsi:type="dcterms:W3CDTF">2013-08-27T09:56:47Z</dcterms:created>
  <dcterms:modified xsi:type="dcterms:W3CDTF">2017-10-10T06:59:58Z</dcterms:modified>
</cp:coreProperties>
</file>